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Poppins" panose="00000500000000000000" pitchFamily="2" charset="0"/>
      <p:regular r:id="rId15"/>
      <p:bold r:id="rId16"/>
      <p:italic r:id="rId17"/>
      <p:boldItalic r:id="rId18"/>
    </p:embeddedFont>
    <p:embeddedFont>
      <p:font typeface="Poppins Bold" panose="00000800000000000000" pitchFamily="2" charset="0"/>
      <p:bold r:id="rId19"/>
    </p:embeddedFont>
    <p:embeddedFont>
      <p:font typeface="Poppins Light" panose="00000400000000000000" pitchFamily="2" charset="0"/>
      <p:regular r:id="rId20"/>
    </p:embeddedFont>
    <p:embeddedFont>
      <p:font typeface="Poppins Medium" panose="00000600000000000000"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59" userDrawn="1">
          <p15:clr>
            <a:srgbClr val="A4A3A4"/>
          </p15:clr>
        </p15:guide>
        <p15:guide id="1"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napToObjects="1">
      <p:cViewPr varScale="1">
        <p:scale>
          <a:sx n="54" d="100"/>
          <a:sy n="54" d="100"/>
        </p:scale>
        <p:origin x="754" y="106"/>
      </p:cViewPr>
      <p:guideLst>
        <p:guide orient="horz" pos="2159"/>
        <p:guide pos="287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17170" y="2252345"/>
            <a:ext cx="10008870"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721100" y="-96172"/>
            <a:ext cx="4824730" cy="4219575"/>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8117840" y="262849"/>
            <a:ext cx="10008870"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161290" y="1361440"/>
            <a:ext cx="3948430" cy="1724660"/>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7099300" y="6430009"/>
            <a:ext cx="4729480" cy="4046855"/>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969010" y="4314825"/>
            <a:ext cx="8756015" cy="3327962"/>
          </a:xfrm>
          <a:prstGeom prst="rect">
            <a:avLst/>
          </a:prstGeom>
        </p:spPr>
        <p:txBody>
          <a:bodyPr vert="horz" wrap="square" lIns="0" tIns="0" rIns="0" bIns="0" numCol="1" rtlCol="1" anchor="t">
            <a:spAutoFit/>
          </a:bodyPr>
          <a:lstStyle/>
          <a:p>
            <a:pPr marL="0" indent="0" algn="ctr" latinLnBrk="0">
              <a:lnSpc>
                <a:spcPts val="6343"/>
              </a:lnSpc>
              <a:buFontTx/>
              <a:buNone/>
            </a:pPr>
            <a:r>
              <a:rPr lang="en-US" sz="8810" dirty="0">
                <a:solidFill>
                  <a:schemeClr val="bg1"/>
                </a:solidFill>
                <a:latin typeface="Calibri" panose="020F0502020204030204" pitchFamily="34" charset="0"/>
                <a:ea typeface="Calibri" panose="020F0502020204030204" pitchFamily="34" charset="0"/>
                <a:cs typeface="Calibri" panose="020F0502020204030204" pitchFamily="34" charset="0"/>
              </a:rPr>
              <a:t>DISASTER TWEETS</a:t>
            </a:r>
          </a:p>
          <a:p>
            <a:pPr marL="0" indent="0" algn="ctr" latinLnBrk="0">
              <a:lnSpc>
                <a:spcPts val="6343"/>
              </a:lnSpc>
              <a:buFontTx/>
              <a:buNone/>
            </a:pPr>
            <a:r>
              <a:rPr lang="en-US" sz="8810" dirty="0">
                <a:solidFill>
                  <a:schemeClr val="bg1"/>
                </a:solidFill>
                <a:latin typeface="Calibri" panose="020F0502020204030204" pitchFamily="34" charset="0"/>
                <a:ea typeface="Calibri" panose="020F0502020204030204" pitchFamily="34" charset="0"/>
                <a:cs typeface="Calibri" panose="020F0502020204030204" pitchFamily="34" charset="0"/>
              </a:rPr>
              <a:t>ANALYZER</a:t>
            </a:r>
            <a:endParaRPr lang="ko-KR" altLang="en-US" sz="8810" dirty="0">
              <a:solidFill>
                <a:schemeClr val="bg1"/>
              </a:solidFill>
              <a:latin typeface="Calibri" panose="020F0502020204030204" pitchFamily="34" charset="0"/>
              <a:ea typeface="Computer Says No" charset="0"/>
              <a:cs typeface="Calibri" panose="020F0502020204030204" pitchFamily="34" charset="0"/>
            </a:endParaRPr>
          </a:p>
          <a:p>
            <a:pPr marL="0" indent="0" algn="ctr" latinLnBrk="0">
              <a:lnSpc>
                <a:spcPts val="6343"/>
              </a:lnSpc>
              <a:buFontTx/>
              <a:buNone/>
            </a:pPr>
            <a:r>
              <a:rPr lang="en-US" sz="8810" dirty="0">
                <a:solidFill>
                  <a:schemeClr val="bg1"/>
                </a:solidFill>
                <a:latin typeface="Calibri" panose="020F0502020204030204" pitchFamily="34" charset="0"/>
                <a:ea typeface="Calibri" panose="020F0502020204030204" pitchFamily="34" charset="0"/>
                <a:cs typeface="Calibri" panose="020F0502020204030204" pitchFamily="34" charset="0"/>
              </a:rPr>
              <a:t>ENHANCED BY NLP AND LLM</a:t>
            </a:r>
            <a:endParaRPr lang="ko-KR" altLang="en-US" sz="8810" dirty="0">
              <a:solidFill>
                <a:schemeClr val="bg1"/>
              </a:solidFill>
              <a:latin typeface="Calibri" panose="020F0502020204030204" pitchFamily="34" charset="0"/>
              <a:ea typeface="Computer Says No" charset="0"/>
              <a:cs typeface="Calibri" panose="020F0502020204030204" pitchFamily="34" charset="0"/>
            </a:endParaRPr>
          </a:p>
        </p:txBody>
      </p:sp>
      <p:sp>
        <p:nvSpPr>
          <p:cNvPr id="9" name="Freeform 9"/>
          <p:cNvSpPr/>
          <p:nvPr/>
        </p:nvSpPr>
        <p:spPr>
          <a:xfrm flipH="1">
            <a:off x="9992360" y="1795781"/>
            <a:ext cx="6881495" cy="7995920"/>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432659" y="-178356"/>
            <a:ext cx="2776534" cy="2395141"/>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82728" y="-48947"/>
            <a:ext cx="2776534" cy="2395141"/>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539756" y="5405279"/>
            <a:ext cx="2414908" cy="4436732"/>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969347" y="48148"/>
            <a:ext cx="1402823" cy="1469172"/>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7" name="AutoShape 7"/>
          <p:cNvSpPr/>
          <p:nvPr/>
        </p:nvSpPr>
        <p:spPr>
          <a:xfrm flipV="1">
            <a:off x="4393220" y="788297"/>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6096000" y="298134"/>
            <a:ext cx="3203820" cy="762966"/>
            <a:chOff x="0" y="0"/>
            <a:chExt cx="843804" cy="200946"/>
          </a:xfrm>
        </p:grpSpPr>
        <p:sp>
          <p:nvSpPr>
            <p:cNvPr id="9" name="Freeform 9"/>
            <p:cNvSpPr/>
            <p:nvPr/>
          </p:nvSpPr>
          <p:spPr>
            <a:xfrm>
              <a:off x="0" y="0"/>
              <a:ext cx="843804" cy="200946"/>
            </a:xfrm>
            <a:custGeom>
              <a:avLst/>
              <a:gdLst/>
              <a:ahLst/>
              <a:cxnLst/>
              <a:rect l="l" t="t" r="r" b="b"/>
              <a:pathLst>
                <a:path w="843804" h="200946">
                  <a:moveTo>
                    <a:pt x="0" y="0"/>
                  </a:moveTo>
                  <a:lnTo>
                    <a:pt x="843804" y="0"/>
                  </a:lnTo>
                  <a:lnTo>
                    <a:pt x="843804"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843804"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a:ea typeface="Poppins"/>
                  <a:cs typeface="Poppins"/>
                  <a:sym typeface="Poppins"/>
                </a:rPr>
                <a:t>Model Training</a:t>
              </a:r>
            </a:p>
          </p:txBody>
        </p:sp>
      </p:grpSp>
      <p:sp>
        <p:nvSpPr>
          <p:cNvPr id="11" name="TextBox 11"/>
          <p:cNvSpPr txBox="1"/>
          <p:nvPr/>
        </p:nvSpPr>
        <p:spPr>
          <a:xfrm>
            <a:off x="3144229" y="480708"/>
            <a:ext cx="1053058"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06</a:t>
            </a:r>
          </a:p>
        </p:txBody>
      </p:sp>
      <p:sp>
        <p:nvSpPr>
          <p:cNvPr id="12" name="TextBox 12"/>
          <p:cNvSpPr txBox="1"/>
          <p:nvPr/>
        </p:nvSpPr>
        <p:spPr>
          <a:xfrm>
            <a:off x="4515015" y="1218191"/>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Fine-tuning a pre-trained BERT model to classify tweets into categories (e.g., disaster-related or not disaster-related)</a:t>
            </a:r>
          </a:p>
        </p:txBody>
      </p:sp>
      <p:sp>
        <p:nvSpPr>
          <p:cNvPr id="13" name="Freeform 13"/>
          <p:cNvSpPr/>
          <p:nvPr/>
        </p:nvSpPr>
        <p:spPr>
          <a:xfrm>
            <a:off x="2950086" y="3031010"/>
            <a:ext cx="13047734" cy="4224981"/>
          </a:xfrm>
          <a:custGeom>
            <a:avLst/>
            <a:gdLst/>
            <a:ahLst/>
            <a:cxnLst/>
            <a:rect l="l" t="t" r="r" b="b"/>
            <a:pathLst>
              <a:path w="13047734" h="4224981">
                <a:moveTo>
                  <a:pt x="0" y="0"/>
                </a:moveTo>
                <a:lnTo>
                  <a:pt x="13047734" y="0"/>
                </a:lnTo>
                <a:lnTo>
                  <a:pt x="13047734" y="4224980"/>
                </a:lnTo>
                <a:lnTo>
                  <a:pt x="0" y="4224980"/>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849385" y="94658"/>
            <a:ext cx="3386134" cy="2525928"/>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88852" y="-27538"/>
            <a:ext cx="2864055" cy="219313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931347" y="4513176"/>
            <a:ext cx="2568547" cy="4890158"/>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687763" y="94658"/>
            <a:ext cx="1637079" cy="1637079"/>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351034" y="658703"/>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6053814" y="277220"/>
            <a:ext cx="3203820" cy="762966"/>
            <a:chOff x="0" y="0"/>
            <a:chExt cx="843804" cy="200946"/>
          </a:xfrm>
        </p:grpSpPr>
        <p:sp>
          <p:nvSpPr>
            <p:cNvPr id="9" name="Freeform 9"/>
            <p:cNvSpPr/>
            <p:nvPr/>
          </p:nvSpPr>
          <p:spPr>
            <a:xfrm>
              <a:off x="0" y="0"/>
              <a:ext cx="843804" cy="200946"/>
            </a:xfrm>
            <a:custGeom>
              <a:avLst/>
              <a:gdLst/>
              <a:ahLst/>
              <a:cxnLst/>
              <a:rect l="l" t="t" r="r" b="b"/>
              <a:pathLst>
                <a:path w="843804" h="200946">
                  <a:moveTo>
                    <a:pt x="0" y="0"/>
                  </a:moveTo>
                  <a:lnTo>
                    <a:pt x="843804" y="0"/>
                  </a:lnTo>
                  <a:lnTo>
                    <a:pt x="843804"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843804"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a:ea typeface="Poppins"/>
                  <a:cs typeface="Poppins"/>
                  <a:sym typeface="Poppins"/>
                </a:rPr>
                <a:t>Model Evaluation</a:t>
              </a:r>
            </a:p>
          </p:txBody>
        </p:sp>
      </p:grpSp>
      <p:sp>
        <p:nvSpPr>
          <p:cNvPr id="11" name="Freeform 11"/>
          <p:cNvSpPr/>
          <p:nvPr/>
        </p:nvSpPr>
        <p:spPr>
          <a:xfrm>
            <a:off x="5094031" y="2451061"/>
            <a:ext cx="6149883" cy="7558719"/>
          </a:xfrm>
          <a:custGeom>
            <a:avLst/>
            <a:gdLst/>
            <a:ahLst/>
            <a:cxnLst/>
            <a:rect l="l" t="t" r="r" b="b"/>
            <a:pathLst>
              <a:path w="6149883" h="7558719">
                <a:moveTo>
                  <a:pt x="0" y="0"/>
                </a:moveTo>
                <a:lnTo>
                  <a:pt x="6149883" y="0"/>
                </a:lnTo>
                <a:lnTo>
                  <a:pt x="6149883" y="7558719"/>
                </a:lnTo>
                <a:lnTo>
                  <a:pt x="0" y="7558719"/>
                </a:lnTo>
                <a:lnTo>
                  <a:pt x="0" y="0"/>
                </a:lnTo>
                <a:close/>
              </a:path>
            </a:pathLst>
          </a:custGeom>
          <a:blipFill>
            <a:blip r:embed="rId7"/>
            <a:stretch>
              <a:fillRect t="-374" b="-374"/>
            </a:stretch>
          </a:blipFill>
        </p:spPr>
      </p:sp>
      <p:sp>
        <p:nvSpPr>
          <p:cNvPr id="12" name="TextBox 12"/>
          <p:cNvSpPr txBox="1"/>
          <p:nvPr/>
        </p:nvSpPr>
        <p:spPr>
          <a:xfrm>
            <a:off x="2981368" y="625970"/>
            <a:ext cx="1134455"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07</a:t>
            </a:r>
          </a:p>
        </p:txBody>
      </p:sp>
      <p:sp>
        <p:nvSpPr>
          <p:cNvPr id="13" name="TextBox 13"/>
          <p:cNvSpPr txBox="1"/>
          <p:nvPr/>
        </p:nvSpPr>
        <p:spPr>
          <a:xfrm>
            <a:off x="4876800" y="1153405"/>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Fine-tuning a pre-trained BERT model to classify tweets into categories (e.g., disaster-related or not disaster-related)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302718" y="-112437"/>
            <a:ext cx="2852734" cy="2417667"/>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99925" y="0"/>
            <a:ext cx="2723682" cy="204586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525717" y="5903758"/>
            <a:ext cx="1380785" cy="3767627"/>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832341" y="-17651"/>
            <a:ext cx="1637079" cy="1637079"/>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469420" y="647700"/>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6172200" y="294991"/>
            <a:ext cx="3203820" cy="762966"/>
            <a:chOff x="0" y="0"/>
            <a:chExt cx="843804" cy="200946"/>
          </a:xfrm>
        </p:grpSpPr>
        <p:sp>
          <p:nvSpPr>
            <p:cNvPr id="9" name="Freeform 9"/>
            <p:cNvSpPr/>
            <p:nvPr/>
          </p:nvSpPr>
          <p:spPr>
            <a:xfrm>
              <a:off x="0" y="0"/>
              <a:ext cx="843804" cy="200946"/>
            </a:xfrm>
            <a:custGeom>
              <a:avLst/>
              <a:gdLst/>
              <a:ahLst/>
              <a:cxnLst/>
              <a:rect l="l" t="t" r="r" b="b"/>
              <a:pathLst>
                <a:path w="843804" h="200946">
                  <a:moveTo>
                    <a:pt x="0" y="0"/>
                  </a:moveTo>
                  <a:lnTo>
                    <a:pt x="843804" y="0"/>
                  </a:lnTo>
                  <a:lnTo>
                    <a:pt x="843804"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843804"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Confusion Matrix</a:t>
              </a:r>
            </a:p>
          </p:txBody>
        </p:sp>
      </p:grpSp>
      <p:sp>
        <p:nvSpPr>
          <p:cNvPr id="11" name="Freeform 11"/>
          <p:cNvSpPr/>
          <p:nvPr/>
        </p:nvSpPr>
        <p:spPr>
          <a:xfrm>
            <a:off x="2133599" y="2646995"/>
            <a:ext cx="7914877" cy="6230305"/>
          </a:xfrm>
          <a:custGeom>
            <a:avLst/>
            <a:gdLst/>
            <a:ahLst/>
            <a:cxnLst/>
            <a:rect l="l" t="t" r="r" b="b"/>
            <a:pathLst>
              <a:path w="8204320" h="6558517">
                <a:moveTo>
                  <a:pt x="0" y="0"/>
                </a:moveTo>
                <a:lnTo>
                  <a:pt x="8204320" y="0"/>
                </a:lnTo>
                <a:lnTo>
                  <a:pt x="8204320" y="6558517"/>
                </a:lnTo>
                <a:lnTo>
                  <a:pt x="0" y="6558517"/>
                </a:lnTo>
                <a:lnTo>
                  <a:pt x="0" y="0"/>
                </a:lnTo>
                <a:close/>
              </a:path>
            </a:pathLst>
          </a:custGeom>
          <a:blipFill>
            <a:blip r:embed="rId7"/>
            <a:stretch>
              <a:fillRect r="-5572"/>
            </a:stretch>
          </a:blipFill>
        </p:spPr>
      </p:sp>
      <p:sp>
        <p:nvSpPr>
          <p:cNvPr id="12" name="TextBox 12"/>
          <p:cNvSpPr txBox="1"/>
          <p:nvPr/>
        </p:nvSpPr>
        <p:spPr>
          <a:xfrm>
            <a:off x="3069111" y="488828"/>
            <a:ext cx="1164714"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08</a:t>
            </a:r>
          </a:p>
        </p:txBody>
      </p:sp>
      <p:sp>
        <p:nvSpPr>
          <p:cNvPr id="13" name="TextBox 13"/>
          <p:cNvSpPr txBox="1"/>
          <p:nvPr/>
        </p:nvSpPr>
        <p:spPr>
          <a:xfrm>
            <a:off x="4678004" y="1129688"/>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Fine-tuning a pre-trained BERT model to classify tweets into categories (e.g., disaster-related or not disaster-related)</a:t>
            </a:r>
          </a:p>
        </p:txBody>
      </p:sp>
      <p:sp>
        <p:nvSpPr>
          <p:cNvPr id="14" name="TextBox 14"/>
          <p:cNvSpPr txBox="1"/>
          <p:nvPr/>
        </p:nvSpPr>
        <p:spPr>
          <a:xfrm>
            <a:off x="10290750" y="2542219"/>
            <a:ext cx="6461879" cy="1382899"/>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Bold"/>
                <a:ea typeface="Poppins Bold"/>
                <a:cs typeface="Poppins Bold"/>
                <a:sym typeface="Poppins Bold"/>
              </a:rPr>
              <a:t>True Positive - 808</a:t>
            </a:r>
          </a:p>
          <a:p>
            <a:pPr algn="just">
              <a:lnSpc>
                <a:spcPts val="3706"/>
              </a:lnSpc>
              <a:spcBef>
                <a:spcPct val="0"/>
              </a:spcBef>
            </a:pPr>
            <a:r>
              <a:rPr lang="en-US" sz="2288" dirty="0">
                <a:solidFill>
                  <a:srgbClr val="FFFFFF"/>
                </a:solidFill>
                <a:latin typeface="Poppins"/>
                <a:ea typeface="Poppins"/>
                <a:cs typeface="Poppins"/>
                <a:sym typeface="Poppins"/>
              </a:rPr>
              <a:t>The model correctly identified 808 tweets as disaster-related when they actually are</a:t>
            </a:r>
          </a:p>
        </p:txBody>
      </p:sp>
      <p:sp>
        <p:nvSpPr>
          <p:cNvPr id="15" name="TextBox 15"/>
          <p:cNvSpPr txBox="1"/>
          <p:nvPr/>
        </p:nvSpPr>
        <p:spPr>
          <a:xfrm>
            <a:off x="10290750" y="4248523"/>
            <a:ext cx="6461879" cy="1382899"/>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Bold"/>
                <a:ea typeface="Poppins Bold"/>
                <a:cs typeface="Poppins Bold"/>
                <a:sym typeface="Poppins Bold"/>
              </a:rPr>
              <a:t>False Negative - 66</a:t>
            </a:r>
          </a:p>
          <a:p>
            <a:pPr algn="just">
              <a:lnSpc>
                <a:spcPts val="3706"/>
              </a:lnSpc>
              <a:spcBef>
                <a:spcPct val="0"/>
              </a:spcBef>
            </a:pPr>
            <a:r>
              <a:rPr lang="en-US" sz="2288" dirty="0">
                <a:solidFill>
                  <a:srgbClr val="FFFFFF"/>
                </a:solidFill>
                <a:latin typeface="Poppins"/>
                <a:ea typeface="Poppins"/>
                <a:cs typeface="Poppins"/>
                <a:sym typeface="Poppins"/>
              </a:rPr>
              <a:t>The model misclassified 66 disaster-related tweets as non-disaster-related</a:t>
            </a:r>
          </a:p>
        </p:txBody>
      </p:sp>
      <p:sp>
        <p:nvSpPr>
          <p:cNvPr id="16" name="TextBox 16"/>
          <p:cNvSpPr txBox="1"/>
          <p:nvPr/>
        </p:nvSpPr>
        <p:spPr>
          <a:xfrm>
            <a:off x="10290750" y="5954828"/>
            <a:ext cx="6461879" cy="1382899"/>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Bold"/>
                <a:ea typeface="Poppins Bold"/>
                <a:cs typeface="Poppins Bold"/>
                <a:sym typeface="Poppins Bold"/>
              </a:rPr>
              <a:t>False Positive - 208</a:t>
            </a:r>
          </a:p>
          <a:p>
            <a:pPr algn="just">
              <a:lnSpc>
                <a:spcPts val="3706"/>
              </a:lnSpc>
              <a:spcBef>
                <a:spcPct val="0"/>
              </a:spcBef>
            </a:pPr>
            <a:r>
              <a:rPr lang="en-US" sz="2288" dirty="0">
                <a:solidFill>
                  <a:srgbClr val="FFFFFF"/>
                </a:solidFill>
                <a:latin typeface="Poppins"/>
                <a:ea typeface="Poppins"/>
                <a:cs typeface="Poppins"/>
                <a:sym typeface="Poppins"/>
              </a:rPr>
              <a:t>The model incorrectly identified 208 non-disaster tweets as disaster-related</a:t>
            </a:r>
          </a:p>
        </p:txBody>
      </p:sp>
      <p:sp>
        <p:nvSpPr>
          <p:cNvPr id="17" name="TextBox 17"/>
          <p:cNvSpPr txBox="1"/>
          <p:nvPr/>
        </p:nvSpPr>
        <p:spPr>
          <a:xfrm>
            <a:off x="10290750" y="7822613"/>
            <a:ext cx="6461879" cy="1382899"/>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Bold"/>
                <a:ea typeface="Poppins Bold"/>
                <a:cs typeface="Poppins Bold"/>
                <a:sym typeface="Poppins Bold"/>
              </a:rPr>
              <a:t>True Negative - 441</a:t>
            </a:r>
          </a:p>
          <a:p>
            <a:pPr algn="just">
              <a:lnSpc>
                <a:spcPts val="3706"/>
              </a:lnSpc>
              <a:spcBef>
                <a:spcPct val="0"/>
              </a:spcBef>
            </a:pPr>
            <a:r>
              <a:rPr lang="en-US" sz="2288" dirty="0">
                <a:solidFill>
                  <a:srgbClr val="FFFFFF"/>
                </a:solidFill>
                <a:latin typeface="Poppins"/>
                <a:ea typeface="Poppins"/>
                <a:cs typeface="Poppins"/>
                <a:sym typeface="Poppins"/>
              </a:rPr>
              <a:t>The model correctly identified 441 tweets as non-disaster-related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7743440" y="1331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dirty="0"/>
          </a:p>
        </p:txBody>
      </p:sp>
      <p:sp>
        <p:nvSpPr>
          <p:cNvPr id="5" name="Freeform 5"/>
          <p:cNvSpPr/>
          <p:nvPr/>
        </p:nvSpPr>
        <p:spPr>
          <a:xfrm>
            <a:off x="489152" y="18330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6562246"/>
          </a:xfrm>
          <a:prstGeom prst="rect">
            <a:avLst/>
          </a:prstGeom>
        </p:spPr>
        <p:txBody>
          <a:bodyPr lIns="0" tIns="0" rIns="0" bIns="0" rtlCol="0" anchor="t">
            <a:spAutoFit/>
          </a:bodyPr>
          <a:lstStyle/>
          <a:p>
            <a:pPr marL="0" lvl="0" indent="0" algn="ctr">
              <a:lnSpc>
                <a:spcPts val="26366"/>
              </a:lnSpc>
            </a:pPr>
            <a:r>
              <a:rPr lang="en-US" sz="18833" dirty="0">
                <a:solidFill>
                  <a:schemeClr val="tx2">
                    <a:lumMod val="50000"/>
                  </a:schemeClr>
                </a:solidFill>
                <a:latin typeface="Calibri" panose="020F0502020204030204" pitchFamily="34" charset="0"/>
                <a:ea typeface="Calibri" panose="020F0502020204030204" pitchFamily="34" charset="0"/>
                <a:cs typeface="Calibri" panose="020F0502020204030204" pitchFamily="34" charset="0"/>
                <a:sym typeface="Computer Says No"/>
              </a:rPr>
              <a:t>THANKYOU!</a:t>
            </a:r>
            <a:endParaRPr lang="en-US" sz="18833" dirty="0">
              <a:solidFill>
                <a:schemeClr val="tx2">
                  <a:lumMod val="50000"/>
                </a:schemeClr>
              </a:solidFill>
              <a:latin typeface="Computer Says No"/>
              <a:ea typeface="Computer Says No"/>
              <a:cs typeface="Computer Says No"/>
              <a:sym typeface="Computer Says No"/>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0183" y="7185644"/>
            <a:ext cx="3362968" cy="3101356"/>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657850" y="133111"/>
            <a:ext cx="3630150" cy="3352800"/>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1FA8"/>
            </a:gs>
            <a:gs pos="50000">
              <a:srgbClr val="5527F5"/>
            </a:gs>
            <a:gs pos="100000">
              <a:srgbClr val="9B60EB"/>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2534285" y="352425"/>
            <a:ext cx="12661265" cy="2685222"/>
          </a:xfrm>
          <a:prstGeom prst="rect">
            <a:avLst/>
          </a:prstGeom>
        </p:spPr>
        <p:txBody>
          <a:bodyPr vert="horz" wrap="square" lIns="0" tIns="0" rIns="0" bIns="0" numCol="1" rtlCol="1" anchor="t">
            <a:spAutoFit/>
          </a:bodyPr>
          <a:lstStyle/>
          <a:p>
            <a:pPr marL="0" indent="0" algn="ctr" latinLnBrk="0">
              <a:lnSpc>
                <a:spcPts val="10150"/>
              </a:lnSpc>
              <a:spcBef>
                <a:spcPct val="0"/>
              </a:spcBef>
              <a:buFontTx/>
              <a:buNone/>
            </a:pPr>
            <a:r>
              <a:rPr lang="en-US" sz="11700" dirty="0">
                <a:solidFill>
                  <a:srgbClr val="FFFFFF"/>
                </a:solidFill>
                <a:latin typeface="Calibri" panose="020F0502020204030204" pitchFamily="34" charset="0"/>
                <a:ea typeface="Calibri" panose="020F0502020204030204" pitchFamily="34" charset="0"/>
                <a:cs typeface="Calibri" panose="020F0502020204030204" pitchFamily="34" charset="0"/>
              </a:rPr>
              <a:t>PROJECT</a:t>
            </a:r>
            <a:r>
              <a:rPr lang="en-US" sz="14094"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1700" dirty="0">
                <a:solidFill>
                  <a:srgbClr val="FFFFFF"/>
                </a:solidFill>
                <a:latin typeface="Calibri" panose="020F0502020204030204" pitchFamily="34" charset="0"/>
                <a:ea typeface="Calibri" panose="020F0502020204030204" pitchFamily="34" charset="0"/>
                <a:cs typeface="Calibri" panose="020F0502020204030204" pitchFamily="34" charset="0"/>
              </a:rPr>
              <a:t>DESCRIPTION</a:t>
            </a:r>
            <a:endParaRPr lang="ko-KR" altLang="en-US" sz="14094" dirty="0">
              <a:solidFill>
                <a:srgbClr val="FFFFFF"/>
              </a:solidFill>
              <a:latin typeface="Calibri" panose="020F0502020204030204" pitchFamily="34" charset="0"/>
              <a:ea typeface="Computer Says No" charset="0"/>
              <a:cs typeface="Calibri" panose="020F0502020204030204" pitchFamily="34" charset="0"/>
            </a:endParaRPr>
          </a:p>
        </p:txBody>
      </p:sp>
      <p:sp>
        <p:nvSpPr>
          <p:cNvPr id="3" name="TextBox 3"/>
          <p:cNvSpPr txBox="1"/>
          <p:nvPr/>
        </p:nvSpPr>
        <p:spPr>
          <a:xfrm>
            <a:off x="1578610" y="3005455"/>
            <a:ext cx="14321155" cy="1146175"/>
          </a:xfrm>
          <a:prstGeom prst="rect">
            <a:avLst/>
          </a:prstGeom>
        </p:spPr>
        <p:txBody>
          <a:bodyPr lIns="0" tIns="0" rIns="0" bIns="0" rtlCol="0" anchor="t">
            <a:spAutoFit/>
          </a:bodyPr>
          <a:lstStyle/>
          <a:p>
            <a:pPr algn="l">
              <a:lnSpc>
                <a:spcPts val="3055"/>
              </a:lnSpc>
            </a:pPr>
            <a:r>
              <a:rPr lang="en-US" sz="2182" dirty="0">
                <a:solidFill>
                  <a:srgbClr val="FFFFFF"/>
                </a:solidFill>
                <a:latin typeface="Poppins Light"/>
                <a:ea typeface="Poppins Light"/>
                <a:cs typeface="Poppins Light"/>
                <a:sym typeface="Poppins Light"/>
              </a:rPr>
              <a:t>Build a robust classification model that accurately identifies and categorizes disaster-related tweets using advanced Natural Language Processing (NLP) techniques and Large Language Models (LLMs) like BERT. </a:t>
            </a:r>
          </a:p>
        </p:txBody>
      </p:sp>
      <p:grpSp>
        <p:nvGrpSpPr>
          <p:cNvPr id="4" name="Group 4"/>
          <p:cNvGrpSpPr/>
          <p:nvPr/>
        </p:nvGrpSpPr>
        <p:grpSpPr>
          <a:xfrm>
            <a:off x="1578610" y="2225040"/>
            <a:ext cx="1930400" cy="763270"/>
            <a:chOff x="1578610" y="2225040"/>
            <a:chExt cx="1930400" cy="763270"/>
          </a:xfrm>
        </p:grpSpPr>
        <p:sp>
          <p:nvSpPr>
            <p:cNvPr id="5" name="Freeform 5"/>
            <p:cNvSpPr/>
            <p:nvPr/>
          </p:nvSpPr>
          <p:spPr>
            <a:xfrm>
              <a:off x="1578610" y="2225040"/>
              <a:ext cx="1930400" cy="763270"/>
            </a:xfrm>
            <a:custGeom>
              <a:avLst/>
              <a:gdLst/>
              <a:ahLst/>
              <a:cxnLst/>
              <a:rect l="l" t="t" r="r" b="b"/>
              <a:pathLst>
                <a:path w="508353" h="200946">
                  <a:moveTo>
                    <a:pt x="0" y="0"/>
                  </a:moveTo>
                  <a:lnTo>
                    <a:pt x="508353" y="0"/>
                  </a:lnTo>
                  <a:lnTo>
                    <a:pt x="508353" y="200946"/>
                  </a:lnTo>
                  <a:lnTo>
                    <a:pt x="0" y="200946"/>
                  </a:lnTo>
                  <a:close/>
                </a:path>
              </a:pathLst>
            </a:custGeom>
            <a:solidFill>
              <a:srgbClr val="000000">
                <a:alpha val="0"/>
              </a:srgbClr>
            </a:solidFill>
            <a:ln w="19050" cap="sq">
              <a:solidFill>
                <a:srgbClr val="FFFFFF"/>
              </a:solidFill>
              <a:prstDash val="solid"/>
              <a:miter/>
            </a:ln>
          </p:spPr>
        </p:sp>
        <p:sp>
          <p:nvSpPr>
            <p:cNvPr id="6" name="TextBox 6"/>
            <p:cNvSpPr txBox="1"/>
            <p:nvPr/>
          </p:nvSpPr>
          <p:spPr>
            <a:xfrm>
              <a:off x="1578610" y="1827530"/>
              <a:ext cx="1930400" cy="1160780"/>
            </a:xfrm>
            <a:prstGeom prst="rect">
              <a:avLst/>
            </a:prstGeom>
          </p:spPr>
          <p:txBody>
            <a:bodyPr lIns="50800" tIns="50800" rIns="50800" bIns="50800" rtlCol="0" anchor="ctr"/>
            <a:lstStyle/>
            <a:p>
              <a:pPr marL="0" lvl="1" indent="0" algn="just">
                <a:lnSpc>
                  <a:spcPts val="3706"/>
                </a:lnSpc>
                <a:spcBef>
                  <a:spcPct val="0"/>
                </a:spcBef>
              </a:pPr>
              <a:r>
                <a:rPr lang="en-US" sz="2288" dirty="0">
                  <a:solidFill>
                    <a:srgbClr val="FFFFFF"/>
                  </a:solidFill>
                  <a:latin typeface="Poppins Bold"/>
                  <a:ea typeface="Poppins Bold"/>
                  <a:cs typeface="Poppins Bold"/>
                  <a:sym typeface="Poppins Bold"/>
                </a:rPr>
                <a:t>OBJECTIVE</a:t>
              </a:r>
            </a:p>
          </p:txBody>
        </p:sp>
      </p:grpSp>
      <p:grpSp>
        <p:nvGrpSpPr>
          <p:cNvPr id="7" name="Group 7"/>
          <p:cNvGrpSpPr/>
          <p:nvPr/>
        </p:nvGrpSpPr>
        <p:grpSpPr>
          <a:xfrm>
            <a:off x="1578610" y="4599940"/>
            <a:ext cx="3553460" cy="763270"/>
            <a:chOff x="1578610" y="4599940"/>
            <a:chExt cx="3553460" cy="763270"/>
          </a:xfrm>
        </p:grpSpPr>
        <p:sp>
          <p:nvSpPr>
            <p:cNvPr id="8" name="Freeform 8"/>
            <p:cNvSpPr/>
            <p:nvPr/>
          </p:nvSpPr>
          <p:spPr>
            <a:xfrm>
              <a:off x="1578610" y="4599940"/>
              <a:ext cx="3553460" cy="763270"/>
            </a:xfrm>
            <a:custGeom>
              <a:avLst/>
              <a:gdLst/>
              <a:ahLst/>
              <a:cxnLst/>
              <a:rect l="l" t="t" r="r" b="b"/>
              <a:pathLst>
                <a:path w="935826" h="200946">
                  <a:moveTo>
                    <a:pt x="0" y="0"/>
                  </a:moveTo>
                  <a:lnTo>
                    <a:pt x="935826" y="0"/>
                  </a:lnTo>
                  <a:lnTo>
                    <a:pt x="935826" y="200946"/>
                  </a:lnTo>
                  <a:lnTo>
                    <a:pt x="0" y="200946"/>
                  </a:ln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1578610" y="4201795"/>
              <a:ext cx="3553460" cy="1160780"/>
            </a:xfrm>
            <a:prstGeom prst="rect">
              <a:avLst/>
            </a:prstGeom>
          </p:spPr>
          <p:txBody>
            <a:bodyPr lIns="50800" tIns="50800" rIns="50800" bIns="50800" rtlCol="0" anchor="ctr"/>
            <a:lstStyle/>
            <a:p>
              <a:pPr marL="0" lvl="1" indent="0" algn="just">
                <a:lnSpc>
                  <a:spcPts val="3706"/>
                </a:lnSpc>
                <a:spcBef>
                  <a:spcPct val="0"/>
                </a:spcBef>
              </a:pPr>
              <a:r>
                <a:rPr lang="en-US" sz="2288" dirty="0">
                  <a:solidFill>
                    <a:srgbClr val="FFFFFF"/>
                  </a:solidFill>
                  <a:latin typeface="Poppins Bold"/>
                  <a:ea typeface="Poppins Bold"/>
                  <a:cs typeface="Poppins Bold"/>
                  <a:sym typeface="Poppins Bold"/>
                </a:rPr>
                <a:t>PROBLEM STATEMENT</a:t>
              </a:r>
            </a:p>
          </p:txBody>
        </p:sp>
      </p:grpSp>
      <p:sp>
        <p:nvSpPr>
          <p:cNvPr id="10" name="TextBox 10"/>
          <p:cNvSpPr txBox="1"/>
          <p:nvPr/>
        </p:nvSpPr>
        <p:spPr>
          <a:xfrm>
            <a:off x="1578610" y="5381625"/>
            <a:ext cx="14321155" cy="767715"/>
          </a:xfrm>
          <a:prstGeom prst="rect">
            <a:avLst/>
          </a:prstGeom>
        </p:spPr>
        <p:txBody>
          <a:bodyPr lIns="0" tIns="0" rIns="0" bIns="0" rtlCol="0" anchor="t">
            <a:spAutoFit/>
          </a:bodyPr>
          <a:lstStyle/>
          <a:p>
            <a:pPr algn="l">
              <a:lnSpc>
                <a:spcPts val="3055"/>
              </a:lnSpc>
            </a:pPr>
            <a:r>
              <a:rPr lang="en-US" sz="2182" dirty="0">
                <a:solidFill>
                  <a:srgbClr val="FFFFFF"/>
                </a:solidFill>
                <a:latin typeface="Poppins Light"/>
                <a:ea typeface="Poppins Light"/>
                <a:cs typeface="Poppins Light"/>
                <a:sym typeface="Poppins Light"/>
              </a:rPr>
              <a:t>To develop a model that leverages NLP and BERT to automatically classify tweets as disaster-related or not, thereby providing actionable insights to aid in disaster management.</a:t>
            </a:r>
          </a:p>
        </p:txBody>
      </p:sp>
      <p:grpSp>
        <p:nvGrpSpPr>
          <p:cNvPr id="11" name="Group 11"/>
          <p:cNvGrpSpPr/>
          <p:nvPr/>
        </p:nvGrpSpPr>
        <p:grpSpPr>
          <a:xfrm>
            <a:off x="1578610" y="6654800"/>
            <a:ext cx="3553460" cy="763270"/>
            <a:chOff x="1578610" y="6654800"/>
            <a:chExt cx="3553460" cy="763270"/>
          </a:xfrm>
        </p:grpSpPr>
        <p:sp>
          <p:nvSpPr>
            <p:cNvPr id="12" name="Freeform 12"/>
            <p:cNvSpPr/>
            <p:nvPr/>
          </p:nvSpPr>
          <p:spPr>
            <a:xfrm>
              <a:off x="1578610" y="6654800"/>
              <a:ext cx="3553460" cy="763270"/>
            </a:xfrm>
            <a:custGeom>
              <a:avLst/>
              <a:gdLst/>
              <a:ahLst/>
              <a:cxnLst/>
              <a:rect l="l" t="t" r="r" b="b"/>
              <a:pathLst>
                <a:path w="935826" h="200946">
                  <a:moveTo>
                    <a:pt x="0" y="0"/>
                  </a:moveTo>
                  <a:lnTo>
                    <a:pt x="935826" y="0"/>
                  </a:lnTo>
                  <a:lnTo>
                    <a:pt x="935826" y="200946"/>
                  </a:lnTo>
                  <a:lnTo>
                    <a:pt x="0" y="200946"/>
                  </a:lnTo>
                  <a:close/>
                </a:path>
              </a:pathLst>
            </a:custGeom>
            <a:solidFill>
              <a:srgbClr val="000000">
                <a:alpha val="0"/>
              </a:srgbClr>
            </a:solidFill>
            <a:ln w="19050" cap="sq">
              <a:solidFill>
                <a:srgbClr val="FFFFFF"/>
              </a:solidFill>
              <a:prstDash val="solid"/>
              <a:miter/>
            </a:ln>
          </p:spPr>
        </p:sp>
        <p:sp>
          <p:nvSpPr>
            <p:cNvPr id="13" name="TextBox 13"/>
            <p:cNvSpPr txBox="1"/>
            <p:nvPr/>
          </p:nvSpPr>
          <p:spPr>
            <a:xfrm>
              <a:off x="1578610" y="6256655"/>
              <a:ext cx="3553460" cy="1160780"/>
            </a:xfrm>
            <a:prstGeom prst="rect">
              <a:avLst/>
            </a:prstGeom>
          </p:spPr>
          <p:txBody>
            <a:bodyPr lIns="50800" tIns="50800" rIns="50800" bIns="50800" rtlCol="0" anchor="ctr"/>
            <a:lstStyle/>
            <a:p>
              <a:pPr marL="0" lvl="1" indent="0" algn="just">
                <a:lnSpc>
                  <a:spcPts val="3706"/>
                </a:lnSpc>
                <a:spcBef>
                  <a:spcPct val="0"/>
                </a:spcBef>
              </a:pPr>
              <a:r>
                <a:rPr lang="en-US" sz="2288" dirty="0">
                  <a:solidFill>
                    <a:srgbClr val="FFFFFF"/>
                  </a:solidFill>
                  <a:latin typeface="Poppins Bold"/>
                  <a:ea typeface="Poppins Bold"/>
                  <a:cs typeface="Poppins Bold"/>
                  <a:sym typeface="Poppins Bold"/>
                </a:rPr>
                <a:t>PROJECT GUIDELINES</a:t>
              </a:r>
            </a:p>
          </p:txBody>
        </p:sp>
      </p:grpSp>
      <p:sp>
        <p:nvSpPr>
          <p:cNvPr id="14" name="TextBox 14"/>
          <p:cNvSpPr txBox="1"/>
          <p:nvPr/>
        </p:nvSpPr>
        <p:spPr>
          <a:xfrm>
            <a:off x="1395730" y="7614285"/>
            <a:ext cx="14321155" cy="2297430"/>
          </a:xfrm>
          <a:prstGeom prst="rect">
            <a:avLst/>
          </a:prstGeom>
        </p:spPr>
        <p:txBody>
          <a:bodyPr lIns="0" tIns="0" rIns="0" bIns="0" rtlCol="0" anchor="t">
            <a:spAutoFit/>
          </a:bodyPr>
          <a:lstStyle/>
          <a:p>
            <a:pPr marL="471265" lvl="1" indent="-235632" algn="l">
              <a:lnSpc>
                <a:spcPts val="3055"/>
              </a:lnSpc>
              <a:buFont typeface="Arial"/>
              <a:buChar char="•"/>
            </a:pPr>
            <a:r>
              <a:rPr lang="en-US" sz="2182" dirty="0">
                <a:solidFill>
                  <a:srgbClr val="FFFFFF"/>
                </a:solidFill>
                <a:latin typeface="Poppins Light"/>
                <a:ea typeface="Poppins Light"/>
                <a:cs typeface="Poppins Light"/>
                <a:sym typeface="Poppins Light"/>
              </a:rPr>
              <a:t>Create or use the dataset contains a balanced mix of disaster-related and non-disaster-related tweets</a:t>
            </a:r>
          </a:p>
          <a:p>
            <a:pPr marL="471265" lvl="1" indent="-235632" algn="l">
              <a:lnSpc>
                <a:spcPts val="3055"/>
              </a:lnSpc>
              <a:buFont typeface="Arial"/>
              <a:buChar char="•"/>
            </a:pPr>
            <a:r>
              <a:rPr lang="en-US" sz="2182" dirty="0">
                <a:solidFill>
                  <a:srgbClr val="FFFFFF"/>
                </a:solidFill>
                <a:latin typeface="Poppins Light"/>
                <a:ea typeface="Poppins Light"/>
                <a:cs typeface="Poppins Light"/>
                <a:sym typeface="Poppins Light"/>
              </a:rPr>
              <a:t>Preprocess the dataset to remove noise</a:t>
            </a:r>
          </a:p>
          <a:p>
            <a:pPr marL="471265" lvl="1" indent="-235632" algn="l">
              <a:lnSpc>
                <a:spcPts val="3055"/>
              </a:lnSpc>
              <a:buFont typeface="Arial"/>
              <a:buChar char="•"/>
            </a:pPr>
            <a:r>
              <a:rPr lang="en-US" sz="2182" dirty="0">
                <a:solidFill>
                  <a:srgbClr val="FFFFFF"/>
                </a:solidFill>
                <a:latin typeface="Poppins Light"/>
                <a:ea typeface="Poppins Light"/>
                <a:cs typeface="Poppins Light"/>
                <a:sym typeface="Poppins Light"/>
              </a:rPr>
              <a:t>Split the dataset into training and testing sets, ensuring the model is evaluated on unseen data</a:t>
            </a:r>
          </a:p>
          <a:p>
            <a:pPr marL="471265" lvl="1" indent="-235632" algn="l">
              <a:lnSpc>
                <a:spcPts val="3055"/>
              </a:lnSpc>
              <a:buFont typeface="Arial"/>
              <a:buChar char="•"/>
            </a:pPr>
            <a:r>
              <a:rPr lang="en-US" sz="2182" dirty="0">
                <a:solidFill>
                  <a:srgbClr val="FFFFFF"/>
                </a:solidFill>
                <a:latin typeface="Poppins Light"/>
                <a:ea typeface="Poppins Light"/>
                <a:cs typeface="Poppins Light"/>
                <a:sym typeface="Poppins Light"/>
              </a:rPr>
              <a:t>Implement a BERT classifier model to achieve optimal performance on disaster tweet classification</a:t>
            </a:r>
          </a:p>
          <a:p>
            <a:pPr marL="471265" lvl="1" indent="-235632" algn="l">
              <a:lnSpc>
                <a:spcPts val="3055"/>
              </a:lnSpc>
              <a:buFont typeface="Arial"/>
              <a:buChar char="•"/>
            </a:pPr>
            <a:r>
              <a:rPr lang="en-US" sz="2182" dirty="0">
                <a:solidFill>
                  <a:srgbClr val="FFFFFF"/>
                </a:solidFill>
                <a:latin typeface="Poppins Light"/>
                <a:ea typeface="Poppins Light"/>
                <a:cs typeface="Poppins Light"/>
                <a:sym typeface="Poppins Light"/>
              </a:rPr>
              <a:t>Assess the model using performance metrics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1FA8"/>
            </a:gs>
            <a:gs pos="50000">
              <a:srgbClr val="5527F5"/>
            </a:gs>
            <a:gs pos="100000">
              <a:srgbClr val="9B60EB"/>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578610" y="5823585"/>
            <a:ext cx="6920865" cy="19050"/>
          </a:xfrm>
          <a:prstGeom prst="line">
            <a:avLst/>
          </a:prstGeom>
          <a:ln w="38100" cap="flat">
            <a:solidFill>
              <a:srgbClr val="FFFFFF"/>
            </a:solidFill>
            <a:prstDash val="solid"/>
            <a:headEnd type="none" w="sm" len="sm"/>
            <a:tailEnd type="none" w="sm" len="sm"/>
          </a:ln>
        </p:spPr>
      </p:sp>
      <p:sp>
        <p:nvSpPr>
          <p:cNvPr id="3" name="Freeform 3"/>
          <p:cNvSpPr/>
          <p:nvPr/>
        </p:nvSpPr>
        <p:spPr>
          <a:xfrm>
            <a:off x="9872980" y="336550"/>
            <a:ext cx="7386320" cy="6915150"/>
          </a:xfrm>
          <a:custGeom>
            <a:avLst/>
            <a:gdLst/>
            <a:ahLst/>
            <a:cxnLst/>
            <a:rect l="l" t="t" r="r" b="b"/>
            <a:pathLst>
              <a:path w="7386140" h="6915274">
                <a:moveTo>
                  <a:pt x="0" y="0"/>
                </a:moveTo>
                <a:lnTo>
                  <a:pt x="7386140" y="0"/>
                </a:lnTo>
                <a:lnTo>
                  <a:pt x="7386140" y="6915274"/>
                </a:lnTo>
                <a:lnTo>
                  <a:pt x="0" y="6915274"/>
                </a:lnTo>
                <a:lnTo>
                  <a:pt x="0" y="0"/>
                </a:lnTo>
                <a:close/>
              </a:path>
            </a:pathLst>
          </a:custGeom>
          <a:blipFill>
            <a:blip r:embed="rId2"/>
            <a:stretch>
              <a:fillRect/>
            </a:stretch>
          </a:blipFill>
        </p:spPr>
      </p:sp>
      <p:sp>
        <p:nvSpPr>
          <p:cNvPr id="4" name="TextBox 4"/>
          <p:cNvSpPr txBox="1"/>
          <p:nvPr/>
        </p:nvSpPr>
        <p:spPr>
          <a:xfrm>
            <a:off x="1417319" y="544195"/>
            <a:ext cx="7243445" cy="1308050"/>
          </a:xfrm>
          <a:prstGeom prst="rect">
            <a:avLst/>
          </a:prstGeom>
        </p:spPr>
        <p:txBody>
          <a:bodyPr vert="horz" wrap="square" lIns="0" tIns="0" rIns="0" bIns="0" numCol="1" rtlCol="1" anchor="t">
            <a:spAutoFit/>
          </a:bodyPr>
          <a:lstStyle/>
          <a:p>
            <a:pPr marL="0" indent="0" algn="ctr" latinLnBrk="0">
              <a:lnSpc>
                <a:spcPts val="10150"/>
              </a:lnSpc>
              <a:spcBef>
                <a:spcPct val="0"/>
              </a:spcBef>
              <a:buFontTx/>
              <a:buNone/>
            </a:pPr>
            <a:r>
              <a:rPr lang="en-US" sz="8800" dirty="0">
                <a:solidFill>
                  <a:srgbClr val="FFFFFF"/>
                </a:solidFill>
                <a:latin typeface="Calibri" panose="020F0502020204030204" pitchFamily="34" charset="0"/>
                <a:ea typeface="Calibri" panose="020F0502020204030204" pitchFamily="34" charset="0"/>
                <a:cs typeface="Calibri" panose="020F0502020204030204" pitchFamily="34" charset="0"/>
              </a:rPr>
              <a:t>INTRODUCTION</a:t>
            </a:r>
            <a:endParaRPr lang="ko-KR" altLang="en-US" sz="8800" dirty="0">
              <a:solidFill>
                <a:srgbClr val="FFFFFF"/>
              </a:solidFill>
              <a:latin typeface="Calibri" panose="020F0502020204030204" pitchFamily="34" charset="0"/>
              <a:ea typeface="Computer Says No" charset="0"/>
              <a:cs typeface="Calibri" panose="020F0502020204030204" pitchFamily="34" charset="0"/>
            </a:endParaRPr>
          </a:p>
        </p:txBody>
      </p:sp>
      <p:sp>
        <p:nvSpPr>
          <p:cNvPr id="5" name="TextBox 5"/>
          <p:cNvSpPr txBox="1"/>
          <p:nvPr/>
        </p:nvSpPr>
        <p:spPr>
          <a:xfrm>
            <a:off x="1426209" y="2059890"/>
            <a:ext cx="7234555" cy="2659380"/>
          </a:xfrm>
          <a:prstGeom prst="rect">
            <a:avLst/>
          </a:prstGeom>
        </p:spPr>
        <p:txBody>
          <a:bodyPr lIns="0" tIns="0" rIns="0" bIns="0" rtlCol="0" anchor="t">
            <a:spAutoFit/>
          </a:bodyPr>
          <a:lstStyle/>
          <a:p>
            <a:pPr algn="l">
              <a:lnSpc>
                <a:spcPts val="3055"/>
              </a:lnSpc>
            </a:pPr>
            <a:r>
              <a:rPr lang="en-US" sz="2182" dirty="0">
                <a:solidFill>
                  <a:srgbClr val="FFFFFF"/>
                </a:solidFill>
                <a:latin typeface="Poppins Light"/>
                <a:ea typeface="Poppins Light"/>
                <a:cs typeface="Poppins Light"/>
                <a:sym typeface="Poppins Light"/>
              </a:rPr>
              <a:t>In today's world, social media platforms like Twitter play a crucial role in the dissemination of information during disasters. The speed at which information spreads can be both a blessing and a challenge. To effectively leverage this data, we need tools that can automatically identify and analyze tweets related to disasters in real-time.</a:t>
            </a:r>
          </a:p>
        </p:txBody>
      </p:sp>
      <p:sp>
        <p:nvSpPr>
          <p:cNvPr id="6" name="TextBox 6"/>
          <p:cNvSpPr txBox="1"/>
          <p:nvPr/>
        </p:nvSpPr>
        <p:spPr>
          <a:xfrm>
            <a:off x="1578610" y="6475095"/>
            <a:ext cx="4832350" cy="502285"/>
          </a:xfrm>
          <a:prstGeom prst="rect">
            <a:avLst/>
          </a:prstGeom>
        </p:spPr>
        <p:txBody>
          <a:bodyPr lIns="0" tIns="0" rIns="0" bIns="0" rtlCol="0" anchor="t">
            <a:spAutoFit/>
          </a:bodyPr>
          <a:lstStyle/>
          <a:p>
            <a:pPr algn="l">
              <a:lnSpc>
                <a:spcPts val="3826"/>
              </a:lnSpc>
            </a:pPr>
            <a:r>
              <a:rPr lang="en-US" sz="2733" dirty="0">
                <a:solidFill>
                  <a:srgbClr val="FFFFFF"/>
                </a:solidFill>
                <a:latin typeface="Poppins Medium"/>
                <a:ea typeface="Poppins Medium"/>
                <a:cs typeface="Poppins Medium"/>
                <a:sym typeface="Poppins Medium"/>
              </a:rPr>
              <a:t>NLP and LLM</a:t>
            </a:r>
          </a:p>
        </p:txBody>
      </p:sp>
      <p:sp>
        <p:nvSpPr>
          <p:cNvPr id="7" name="TextBox 7"/>
          <p:cNvSpPr txBox="1"/>
          <p:nvPr/>
        </p:nvSpPr>
        <p:spPr>
          <a:xfrm>
            <a:off x="1578610" y="7185025"/>
            <a:ext cx="11005185" cy="1461135"/>
          </a:xfrm>
          <a:prstGeom prst="rect">
            <a:avLst/>
          </a:prstGeom>
        </p:spPr>
        <p:txBody>
          <a:bodyPr lIns="0" tIns="0" rIns="0" bIns="0" rtlCol="0" anchor="t">
            <a:spAutoFit/>
          </a:bodyPr>
          <a:lstStyle/>
          <a:p>
            <a:pPr algn="l">
              <a:lnSpc>
                <a:spcPts val="2923"/>
              </a:lnSpc>
            </a:pPr>
            <a:r>
              <a:rPr lang="en-US" sz="2088" dirty="0">
                <a:solidFill>
                  <a:srgbClr val="FFFFFF"/>
                </a:solidFill>
                <a:latin typeface="Poppins Light"/>
                <a:ea typeface="Poppins Light"/>
                <a:cs typeface="Poppins Light"/>
                <a:sym typeface="Poppins Light"/>
              </a:rPr>
              <a:t>We utilize Natural Language Processing (NLP) techniques and Large Language Models (LLMs) to analyze and classify disaster-related tweets. These technologies help in understanding the context and sentiment of tweets, allowing for more accurate identification of relevant information during emergencies.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44EEA"/>
            </a:gs>
            <a:gs pos="50000">
              <a:srgbClr val="5527F5"/>
            </a:gs>
            <a:gs pos="100000">
              <a:srgbClr val="041069"/>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590" y="2819400"/>
            <a:ext cx="6988175" cy="5595620"/>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895590" y="1885900"/>
            <a:ext cx="5532755" cy="1078230"/>
            <a:chOff x="7838440" y="2910840"/>
            <a:chExt cx="5532755" cy="1078230"/>
          </a:xfrm>
        </p:grpSpPr>
        <p:sp>
          <p:nvSpPr>
            <p:cNvPr id="4" name="Freeform 4"/>
            <p:cNvSpPr/>
            <p:nvPr/>
          </p:nvSpPr>
          <p:spPr>
            <a:xfrm>
              <a:off x="7933690" y="3192780"/>
              <a:ext cx="5437505" cy="680720"/>
            </a:xfrm>
            <a:custGeom>
              <a:avLst/>
              <a:gdLst/>
              <a:ahLst/>
              <a:cxnLst/>
              <a:rect l="l" t="t" r="r" b="b"/>
              <a:pathLst>
                <a:path w="1432177" h="179203">
                  <a:moveTo>
                    <a:pt x="0" y="0"/>
                  </a:moveTo>
                  <a:lnTo>
                    <a:pt x="1432177" y="0"/>
                  </a:lnTo>
                  <a:lnTo>
                    <a:pt x="1432177"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7838440" y="2910840"/>
              <a:ext cx="5437505" cy="1078230"/>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Natural Language Processing</a:t>
              </a:r>
            </a:p>
          </p:txBody>
        </p:sp>
      </p:grpSp>
      <p:sp>
        <p:nvSpPr>
          <p:cNvPr id="6" name="Freeform 6"/>
          <p:cNvSpPr/>
          <p:nvPr/>
        </p:nvSpPr>
        <p:spPr>
          <a:xfrm>
            <a:off x="13261975" y="215215"/>
            <a:ext cx="4985703" cy="3709085"/>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7990840" y="3130500"/>
            <a:ext cx="8256270" cy="1886585"/>
          </a:xfrm>
          <a:prstGeom prst="rect">
            <a:avLst/>
          </a:prstGeom>
        </p:spPr>
        <p:txBody>
          <a:bodyPr lIns="0" tIns="0" rIns="0" bIns="0" rtlCol="0" anchor="t">
            <a:spAutoFit/>
          </a:bodyPr>
          <a:lstStyle/>
          <a:p>
            <a:pPr algn="l">
              <a:lnSpc>
                <a:spcPts val="3055"/>
              </a:lnSpc>
            </a:pPr>
            <a:r>
              <a:rPr lang="en-US" sz="1886" dirty="0">
                <a:solidFill>
                  <a:srgbClr val="FFFFFF"/>
                </a:solidFill>
                <a:latin typeface="Poppins Light"/>
                <a:ea typeface="Poppins Light"/>
                <a:cs typeface="Poppins Light"/>
                <a:sym typeface="Poppins Light"/>
              </a:rPr>
              <a:t>We leverage Natural Language Processing (NLP) to analyze and interpret the vast amount of textual data generated on social media platforms like Twitter. This allows us to efficiently identify and categorize disaster-related content, enabling real-time analysis and response.</a:t>
            </a:r>
          </a:p>
        </p:txBody>
      </p:sp>
      <p:grpSp>
        <p:nvGrpSpPr>
          <p:cNvPr id="8" name="Group 8"/>
          <p:cNvGrpSpPr/>
          <p:nvPr/>
        </p:nvGrpSpPr>
        <p:grpSpPr>
          <a:xfrm>
            <a:off x="7983855" y="6195060"/>
            <a:ext cx="5387340" cy="718820"/>
            <a:chOff x="7983855" y="6195060"/>
            <a:chExt cx="5387340" cy="718820"/>
          </a:xfrm>
        </p:grpSpPr>
        <p:sp>
          <p:nvSpPr>
            <p:cNvPr id="9" name="Freeform 9"/>
            <p:cNvSpPr/>
            <p:nvPr/>
          </p:nvSpPr>
          <p:spPr>
            <a:xfrm>
              <a:off x="7983855" y="6195060"/>
              <a:ext cx="5387340" cy="718820"/>
            </a:xfrm>
            <a:custGeom>
              <a:avLst/>
              <a:gdLst/>
              <a:ahLst/>
              <a:cxnLst/>
              <a:rect l="l" t="t" r="r" b="b"/>
              <a:pathLst>
                <a:path w="1418951" h="189288">
                  <a:moveTo>
                    <a:pt x="0" y="0"/>
                  </a:moveTo>
                  <a:lnTo>
                    <a:pt x="1418951" y="0"/>
                  </a:lnTo>
                  <a:lnTo>
                    <a:pt x="1418951" y="189288"/>
                  </a:lnTo>
                  <a:lnTo>
                    <a:pt x="0" y="189288"/>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7983855" y="5796915"/>
              <a:ext cx="5387340" cy="1116330"/>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Large Language Models</a:t>
              </a:r>
            </a:p>
          </p:txBody>
        </p:sp>
      </p:grpSp>
      <p:sp>
        <p:nvSpPr>
          <p:cNvPr id="11" name="TextBox 11"/>
          <p:cNvSpPr txBox="1"/>
          <p:nvPr/>
        </p:nvSpPr>
        <p:spPr>
          <a:xfrm>
            <a:off x="7983855" y="7167245"/>
            <a:ext cx="8105140" cy="1844040"/>
          </a:xfrm>
          <a:prstGeom prst="rect">
            <a:avLst/>
          </a:prstGeom>
        </p:spPr>
        <p:txBody>
          <a:bodyPr lIns="0" tIns="0" rIns="0" bIns="0" rtlCol="0" anchor="t">
            <a:spAutoFit/>
          </a:bodyPr>
          <a:lstStyle/>
          <a:p>
            <a:pPr algn="l">
              <a:lnSpc>
                <a:spcPts val="2999"/>
              </a:lnSpc>
            </a:pPr>
            <a:r>
              <a:rPr lang="en-US" sz="1851" dirty="0">
                <a:solidFill>
                  <a:srgbClr val="FFFFFF"/>
                </a:solidFill>
                <a:latin typeface="Poppins Light"/>
                <a:ea typeface="Poppins Light"/>
                <a:cs typeface="Poppins Light"/>
                <a:sym typeface="Poppins Light"/>
              </a:rPr>
              <a:t>Our project utilizes advanced Large Language Models, specifically BERT, to deeply understand the context and nuances in tweets. BERT's ability to consider the surrounding words in a sentence helps in accurately identifying relevant disaster-related information, ensuring precise and actionable insights.</a:t>
            </a:r>
          </a:p>
        </p:txBody>
      </p:sp>
      <p:sp>
        <p:nvSpPr>
          <p:cNvPr id="12" name="TextBox 12"/>
          <p:cNvSpPr txBox="1"/>
          <p:nvPr/>
        </p:nvSpPr>
        <p:spPr>
          <a:xfrm>
            <a:off x="2691130" y="344170"/>
            <a:ext cx="10485120" cy="1308050"/>
          </a:xfrm>
          <a:prstGeom prst="rect">
            <a:avLst/>
          </a:prstGeom>
        </p:spPr>
        <p:txBody>
          <a:bodyPr vert="horz" wrap="square" lIns="0" tIns="0" rIns="0" bIns="0" numCol="1" rtlCol="1" anchor="t">
            <a:spAutoFit/>
          </a:bodyPr>
          <a:lstStyle/>
          <a:p>
            <a:pPr marL="0" indent="0" algn="ctr" latinLnBrk="0">
              <a:lnSpc>
                <a:spcPts val="10150"/>
              </a:lnSpc>
              <a:spcBef>
                <a:spcPct val="0"/>
              </a:spcBef>
              <a:buFontTx/>
              <a:buNone/>
            </a:pPr>
            <a:r>
              <a:rPr lang="en-US" sz="8800" dirty="0">
                <a:solidFill>
                  <a:srgbClr val="FFFFFF"/>
                </a:solidFill>
                <a:latin typeface="Calibri" panose="020F0502020204030204" pitchFamily="34" charset="0"/>
                <a:ea typeface="Calibri" panose="020F0502020204030204" pitchFamily="34" charset="0"/>
                <a:cs typeface="Calibri" panose="020F0502020204030204" pitchFamily="34" charset="0"/>
              </a:rPr>
              <a:t>CORE TECHNOLOGIES</a:t>
            </a:r>
            <a:endParaRPr lang="ko-KR" altLang="en-US" sz="8800" dirty="0">
              <a:solidFill>
                <a:srgbClr val="FFFFFF"/>
              </a:solidFill>
              <a:latin typeface="Calibri" panose="020F0502020204030204" pitchFamily="34" charset="0"/>
              <a:ea typeface="Computer Says No"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182728" y="-51135"/>
            <a:ext cx="4071934" cy="3294034"/>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29497" y="92494"/>
            <a:ext cx="4224276" cy="361605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728863" y="4916830"/>
            <a:ext cx="2405217" cy="5128538"/>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3891568" y="325459"/>
            <a:ext cx="1637079" cy="1637079"/>
          </a:xfrm>
          <a:custGeom>
            <a:avLst/>
            <a:gdLst/>
            <a:ahLst/>
            <a:cxnLst/>
            <a:rect l="l" t="t" r="r" b="b"/>
            <a:pathLst>
              <a:path w="1637079" h="1637079">
                <a:moveTo>
                  <a:pt x="0" y="0"/>
                </a:moveTo>
                <a:lnTo>
                  <a:pt x="1637080" y="0"/>
                </a:lnTo>
                <a:lnTo>
                  <a:pt x="1637080" y="1637079"/>
                </a:lnTo>
                <a:lnTo>
                  <a:pt x="0" y="1637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5563825" y="1022358"/>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7266605" y="466521"/>
            <a:ext cx="4163395" cy="742338"/>
            <a:chOff x="0" y="0"/>
            <a:chExt cx="688975" cy="200946"/>
          </a:xfrm>
        </p:grpSpPr>
        <p:sp>
          <p:nvSpPr>
            <p:cNvPr id="9" name="Freeform 9"/>
            <p:cNvSpPr/>
            <p:nvPr/>
          </p:nvSpPr>
          <p:spPr>
            <a:xfrm>
              <a:off x="0" y="0"/>
              <a:ext cx="688975" cy="200946"/>
            </a:xfrm>
            <a:custGeom>
              <a:avLst/>
              <a:gdLst/>
              <a:ahLst/>
              <a:cxnLst/>
              <a:rect l="l" t="t" r="r" b="b"/>
              <a:pathLst>
                <a:path w="688975" h="200946">
                  <a:moveTo>
                    <a:pt x="0" y="0"/>
                  </a:moveTo>
                  <a:lnTo>
                    <a:pt x="688975" y="0"/>
                  </a:lnTo>
                  <a:lnTo>
                    <a:pt x="688975"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688975"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Data Collection</a:t>
              </a:r>
            </a:p>
          </p:txBody>
        </p:sp>
      </p:grpSp>
      <p:sp>
        <p:nvSpPr>
          <p:cNvPr id="11" name="Freeform 11"/>
          <p:cNvSpPr/>
          <p:nvPr/>
        </p:nvSpPr>
        <p:spPr>
          <a:xfrm>
            <a:off x="3926745" y="2958748"/>
            <a:ext cx="12192868" cy="6692001"/>
          </a:xfrm>
          <a:custGeom>
            <a:avLst/>
            <a:gdLst/>
            <a:ahLst/>
            <a:cxnLst/>
            <a:rect l="l" t="t" r="r" b="b"/>
            <a:pathLst>
              <a:path w="12192868" h="6692001">
                <a:moveTo>
                  <a:pt x="0" y="0"/>
                </a:moveTo>
                <a:lnTo>
                  <a:pt x="12192869" y="0"/>
                </a:lnTo>
                <a:lnTo>
                  <a:pt x="12192869" y="6692000"/>
                </a:lnTo>
                <a:lnTo>
                  <a:pt x="0" y="6692000"/>
                </a:lnTo>
                <a:lnTo>
                  <a:pt x="0" y="0"/>
                </a:lnTo>
                <a:close/>
              </a:path>
            </a:pathLst>
          </a:custGeom>
          <a:blipFill>
            <a:blip r:embed="rId7"/>
            <a:stretch>
              <a:fillRect/>
            </a:stretch>
          </a:blipFill>
        </p:spPr>
      </p:sp>
      <p:sp>
        <p:nvSpPr>
          <p:cNvPr id="12" name="TextBox 12"/>
          <p:cNvSpPr txBox="1"/>
          <p:nvPr/>
        </p:nvSpPr>
        <p:spPr>
          <a:xfrm>
            <a:off x="4215054" y="861502"/>
            <a:ext cx="1133690"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01</a:t>
            </a:r>
          </a:p>
        </p:txBody>
      </p:sp>
      <p:sp>
        <p:nvSpPr>
          <p:cNvPr id="13" name="TextBox 13"/>
          <p:cNvSpPr txBox="1"/>
          <p:nvPr/>
        </p:nvSpPr>
        <p:spPr>
          <a:xfrm>
            <a:off x="4838496" y="1765829"/>
            <a:ext cx="9222432" cy="449449"/>
          </a:xfrm>
          <a:prstGeom prst="rect">
            <a:avLst/>
          </a:prstGeom>
        </p:spPr>
        <p:txBody>
          <a:bodyPr lIns="0" tIns="0" rIns="0" bIns="0" rtlCol="0" anchor="t">
            <a:spAutoFit/>
          </a:bodyPr>
          <a:lstStyle/>
          <a:p>
            <a:pPr algn="ctr">
              <a:lnSpc>
                <a:spcPts val="3706"/>
              </a:lnSpc>
              <a:spcBef>
                <a:spcPct val="0"/>
              </a:spcBef>
            </a:pPr>
            <a:r>
              <a:rPr lang="en-US" sz="2288" dirty="0">
                <a:solidFill>
                  <a:srgbClr val="FFFFFF"/>
                </a:solidFill>
                <a:latin typeface="Poppins Light"/>
                <a:ea typeface="Poppins Light"/>
                <a:cs typeface="Poppins Light"/>
                <a:sym typeface="Poppins Light"/>
              </a:rPr>
              <a:t>In this phase, we loaded the datasets into a Pandas data-frame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605492" y="-153892"/>
            <a:ext cx="3538534" cy="2684434"/>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202241" y="421080"/>
            <a:ext cx="3621101" cy="2736900"/>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894783" y="4427187"/>
            <a:ext cx="2395368" cy="5346309"/>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990161" y="0"/>
            <a:ext cx="1637079" cy="1637079"/>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627240" y="729759"/>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6303911" y="218917"/>
            <a:ext cx="4941180" cy="762966"/>
            <a:chOff x="0" y="0"/>
            <a:chExt cx="1301381" cy="200946"/>
          </a:xfrm>
        </p:grpSpPr>
        <p:sp>
          <p:nvSpPr>
            <p:cNvPr id="9" name="Freeform 9"/>
            <p:cNvSpPr/>
            <p:nvPr/>
          </p:nvSpPr>
          <p:spPr>
            <a:xfrm>
              <a:off x="0" y="0"/>
              <a:ext cx="1301381" cy="200946"/>
            </a:xfrm>
            <a:custGeom>
              <a:avLst/>
              <a:gdLst/>
              <a:ahLst/>
              <a:cxnLst/>
              <a:rect l="l" t="t" r="r" b="b"/>
              <a:pathLst>
                <a:path w="1301381" h="200946">
                  <a:moveTo>
                    <a:pt x="0" y="0"/>
                  </a:moveTo>
                  <a:lnTo>
                    <a:pt x="1301381" y="0"/>
                  </a:lnTo>
                  <a:lnTo>
                    <a:pt x="1301381"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1301381"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Exploratory Data Analysis(EDA) </a:t>
              </a:r>
            </a:p>
          </p:txBody>
        </p:sp>
      </p:grpSp>
      <p:sp>
        <p:nvSpPr>
          <p:cNvPr id="11" name="Freeform 11"/>
          <p:cNvSpPr/>
          <p:nvPr/>
        </p:nvSpPr>
        <p:spPr>
          <a:xfrm>
            <a:off x="5151800" y="2580319"/>
            <a:ext cx="9439405" cy="7523206"/>
          </a:xfrm>
          <a:custGeom>
            <a:avLst/>
            <a:gdLst/>
            <a:ahLst/>
            <a:cxnLst/>
            <a:rect l="l" t="t" r="r" b="b"/>
            <a:pathLst>
              <a:path w="9439405" h="7523206">
                <a:moveTo>
                  <a:pt x="0" y="0"/>
                </a:moveTo>
                <a:lnTo>
                  <a:pt x="9439405" y="0"/>
                </a:lnTo>
                <a:lnTo>
                  <a:pt x="9439405" y="7523206"/>
                </a:lnTo>
                <a:lnTo>
                  <a:pt x="0" y="7523206"/>
                </a:lnTo>
                <a:lnTo>
                  <a:pt x="0" y="0"/>
                </a:lnTo>
                <a:close/>
              </a:path>
            </a:pathLst>
          </a:custGeom>
          <a:blipFill>
            <a:blip r:embed="rId7"/>
            <a:stretch>
              <a:fillRect/>
            </a:stretch>
          </a:blipFill>
        </p:spPr>
      </p:sp>
      <p:sp>
        <p:nvSpPr>
          <p:cNvPr id="12" name="TextBox 12"/>
          <p:cNvSpPr txBox="1"/>
          <p:nvPr/>
        </p:nvSpPr>
        <p:spPr>
          <a:xfrm>
            <a:off x="3159892" y="567667"/>
            <a:ext cx="1287314"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02</a:t>
            </a:r>
          </a:p>
        </p:txBody>
      </p:sp>
      <p:sp>
        <p:nvSpPr>
          <p:cNvPr id="13" name="TextBox 13"/>
          <p:cNvSpPr txBox="1"/>
          <p:nvPr/>
        </p:nvSpPr>
        <p:spPr>
          <a:xfrm>
            <a:off x="4985369" y="1204154"/>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Performed EDA on datasets and visualized disaster status, stop words, </a:t>
            </a:r>
            <a:r>
              <a:rPr lang="en-US" sz="2288" dirty="0" err="1">
                <a:solidFill>
                  <a:srgbClr val="FFFFFF"/>
                </a:solidFill>
                <a:latin typeface="Poppins Light"/>
                <a:ea typeface="Poppins Light"/>
                <a:cs typeface="Poppins Light"/>
                <a:sym typeface="Poppins Light"/>
              </a:rPr>
              <a:t>NaN</a:t>
            </a:r>
            <a:r>
              <a:rPr lang="en-US" sz="2288" dirty="0">
                <a:solidFill>
                  <a:srgbClr val="FFFFFF"/>
                </a:solidFill>
                <a:latin typeface="Poppins Light"/>
                <a:ea typeface="Poppins Light"/>
                <a:cs typeface="Poppins Light"/>
                <a:sym typeface="Poppins Light"/>
              </a:rPr>
              <a:t> data, Target Distribution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63800" y="0"/>
            <a:ext cx="3005134" cy="2435968"/>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99688" y="-4338"/>
            <a:ext cx="2831020" cy="2610721"/>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482186" y="5666613"/>
            <a:ext cx="2203516" cy="4294019"/>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600321" y="397728"/>
            <a:ext cx="1637079" cy="1637079"/>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237400" y="1148624"/>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5940180" y="767141"/>
            <a:ext cx="4941180" cy="762966"/>
            <a:chOff x="0" y="0"/>
            <a:chExt cx="1301381" cy="200946"/>
          </a:xfrm>
        </p:grpSpPr>
        <p:sp>
          <p:nvSpPr>
            <p:cNvPr id="9" name="Freeform 9"/>
            <p:cNvSpPr/>
            <p:nvPr/>
          </p:nvSpPr>
          <p:spPr>
            <a:xfrm>
              <a:off x="0" y="0"/>
              <a:ext cx="1301381" cy="200946"/>
            </a:xfrm>
            <a:custGeom>
              <a:avLst/>
              <a:gdLst/>
              <a:ahLst/>
              <a:cxnLst/>
              <a:rect l="l" t="t" r="r" b="b"/>
              <a:pathLst>
                <a:path w="1301381" h="200946">
                  <a:moveTo>
                    <a:pt x="0" y="0"/>
                  </a:moveTo>
                  <a:lnTo>
                    <a:pt x="1301381" y="0"/>
                  </a:lnTo>
                  <a:lnTo>
                    <a:pt x="1301381"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1301381"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Exploratory Data Analysis(EDA) </a:t>
              </a:r>
            </a:p>
          </p:txBody>
        </p:sp>
      </p:grpSp>
      <p:sp>
        <p:nvSpPr>
          <p:cNvPr id="11" name="Freeform 11"/>
          <p:cNvSpPr/>
          <p:nvPr/>
        </p:nvSpPr>
        <p:spPr>
          <a:xfrm>
            <a:off x="2456455" y="2292602"/>
            <a:ext cx="5474747" cy="5600832"/>
          </a:xfrm>
          <a:custGeom>
            <a:avLst/>
            <a:gdLst/>
            <a:ahLst/>
            <a:cxnLst/>
            <a:rect l="l" t="t" r="r" b="b"/>
            <a:pathLst>
              <a:path w="5474747" h="5600832">
                <a:moveTo>
                  <a:pt x="0" y="0"/>
                </a:moveTo>
                <a:lnTo>
                  <a:pt x="5474747" y="0"/>
                </a:lnTo>
                <a:lnTo>
                  <a:pt x="5474747" y="5600832"/>
                </a:lnTo>
                <a:lnTo>
                  <a:pt x="0" y="5600832"/>
                </a:lnTo>
                <a:lnTo>
                  <a:pt x="0" y="0"/>
                </a:lnTo>
                <a:close/>
              </a:path>
            </a:pathLst>
          </a:custGeom>
          <a:blipFill>
            <a:blip r:embed="rId7"/>
            <a:stretch>
              <a:fillRect/>
            </a:stretch>
          </a:blipFill>
        </p:spPr>
      </p:sp>
      <p:sp>
        <p:nvSpPr>
          <p:cNvPr id="12" name="Freeform 12"/>
          <p:cNvSpPr/>
          <p:nvPr/>
        </p:nvSpPr>
        <p:spPr>
          <a:xfrm>
            <a:off x="7931202" y="2292602"/>
            <a:ext cx="8480267" cy="4590772"/>
          </a:xfrm>
          <a:custGeom>
            <a:avLst/>
            <a:gdLst/>
            <a:ahLst/>
            <a:cxnLst/>
            <a:rect l="l" t="t" r="r" b="b"/>
            <a:pathLst>
              <a:path w="8480267" h="4590772">
                <a:moveTo>
                  <a:pt x="0" y="0"/>
                </a:moveTo>
                <a:lnTo>
                  <a:pt x="8480267" y="0"/>
                </a:lnTo>
                <a:lnTo>
                  <a:pt x="8480267" y="4590773"/>
                </a:lnTo>
                <a:lnTo>
                  <a:pt x="0" y="4590773"/>
                </a:lnTo>
                <a:lnTo>
                  <a:pt x="0" y="0"/>
                </a:lnTo>
                <a:close/>
              </a:path>
            </a:pathLst>
          </a:custGeom>
          <a:blipFill>
            <a:blip r:embed="rId8"/>
            <a:stretch>
              <a:fillRect/>
            </a:stretch>
          </a:blipFill>
        </p:spPr>
        <p:txBody>
          <a:bodyPr/>
          <a:lstStyle/>
          <a:p>
            <a:endParaRPr lang="en-IN" dirty="0"/>
          </a:p>
        </p:txBody>
      </p:sp>
      <p:sp>
        <p:nvSpPr>
          <p:cNvPr id="13" name="TextBox 13"/>
          <p:cNvSpPr txBox="1"/>
          <p:nvPr/>
        </p:nvSpPr>
        <p:spPr>
          <a:xfrm>
            <a:off x="2895600" y="876300"/>
            <a:ext cx="1088514"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63800" y="-147648"/>
            <a:ext cx="3031664" cy="2532034"/>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160821" y="89274"/>
            <a:ext cx="2797472" cy="2320526"/>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496350" y="5814554"/>
            <a:ext cx="2141021" cy="3850959"/>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589575" y="219606"/>
            <a:ext cx="1637079" cy="1545372"/>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237400" y="861647"/>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5916367" y="385658"/>
            <a:ext cx="3203820" cy="762966"/>
            <a:chOff x="0" y="0"/>
            <a:chExt cx="843804" cy="200946"/>
          </a:xfrm>
        </p:grpSpPr>
        <p:sp>
          <p:nvSpPr>
            <p:cNvPr id="9" name="Freeform 9"/>
            <p:cNvSpPr/>
            <p:nvPr/>
          </p:nvSpPr>
          <p:spPr>
            <a:xfrm>
              <a:off x="0" y="0"/>
              <a:ext cx="843804" cy="200946"/>
            </a:xfrm>
            <a:custGeom>
              <a:avLst/>
              <a:gdLst/>
              <a:ahLst/>
              <a:cxnLst/>
              <a:rect l="l" t="t" r="r" b="b"/>
              <a:pathLst>
                <a:path w="843804" h="200946">
                  <a:moveTo>
                    <a:pt x="0" y="0"/>
                  </a:moveTo>
                  <a:lnTo>
                    <a:pt x="843804" y="0"/>
                  </a:lnTo>
                  <a:lnTo>
                    <a:pt x="843804"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843804"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Data Preprocessing </a:t>
              </a:r>
            </a:p>
          </p:txBody>
        </p:sp>
      </p:grpSp>
      <p:sp>
        <p:nvSpPr>
          <p:cNvPr id="11" name="Freeform 11"/>
          <p:cNvSpPr/>
          <p:nvPr/>
        </p:nvSpPr>
        <p:spPr>
          <a:xfrm>
            <a:off x="2600321" y="2561664"/>
            <a:ext cx="13648164" cy="2708559"/>
          </a:xfrm>
          <a:custGeom>
            <a:avLst/>
            <a:gdLst/>
            <a:ahLst/>
            <a:cxnLst/>
            <a:rect l="l" t="t" r="r" b="b"/>
            <a:pathLst>
              <a:path w="13648164" h="2708559">
                <a:moveTo>
                  <a:pt x="0" y="0"/>
                </a:moveTo>
                <a:lnTo>
                  <a:pt x="13648164" y="0"/>
                </a:lnTo>
                <a:lnTo>
                  <a:pt x="13648164" y="2708559"/>
                </a:lnTo>
                <a:lnTo>
                  <a:pt x="0" y="2708559"/>
                </a:lnTo>
                <a:lnTo>
                  <a:pt x="0" y="0"/>
                </a:lnTo>
                <a:close/>
              </a:path>
            </a:pathLst>
          </a:custGeom>
          <a:blipFill>
            <a:blip r:embed="rId7"/>
            <a:stretch>
              <a:fillRect/>
            </a:stretch>
          </a:blipFill>
        </p:spPr>
      </p:sp>
      <p:sp>
        <p:nvSpPr>
          <p:cNvPr id="12" name="Freeform 12"/>
          <p:cNvSpPr/>
          <p:nvPr/>
        </p:nvSpPr>
        <p:spPr>
          <a:xfrm>
            <a:off x="2600321" y="5451198"/>
            <a:ext cx="7388018" cy="2107861"/>
          </a:xfrm>
          <a:custGeom>
            <a:avLst/>
            <a:gdLst/>
            <a:ahLst/>
            <a:cxnLst/>
            <a:rect l="l" t="t" r="r" b="b"/>
            <a:pathLst>
              <a:path w="7388018" h="2107861">
                <a:moveTo>
                  <a:pt x="0" y="0"/>
                </a:moveTo>
                <a:lnTo>
                  <a:pt x="7388018" y="0"/>
                </a:lnTo>
                <a:lnTo>
                  <a:pt x="7388018" y="2107861"/>
                </a:lnTo>
                <a:lnTo>
                  <a:pt x="0" y="2107861"/>
                </a:lnTo>
                <a:lnTo>
                  <a:pt x="0" y="0"/>
                </a:lnTo>
                <a:close/>
              </a:path>
            </a:pathLst>
          </a:custGeom>
          <a:blipFill>
            <a:blip r:embed="rId8"/>
            <a:stretch>
              <a:fillRect/>
            </a:stretch>
          </a:blipFill>
        </p:spPr>
      </p:sp>
      <p:sp>
        <p:nvSpPr>
          <p:cNvPr id="13" name="Freeform 13"/>
          <p:cNvSpPr/>
          <p:nvPr/>
        </p:nvSpPr>
        <p:spPr>
          <a:xfrm>
            <a:off x="9988339" y="5451198"/>
            <a:ext cx="6260146" cy="2107861"/>
          </a:xfrm>
          <a:custGeom>
            <a:avLst/>
            <a:gdLst/>
            <a:ahLst/>
            <a:cxnLst/>
            <a:rect l="l" t="t" r="r" b="b"/>
            <a:pathLst>
              <a:path w="6260146" h="2107861">
                <a:moveTo>
                  <a:pt x="0" y="0"/>
                </a:moveTo>
                <a:lnTo>
                  <a:pt x="6260146" y="0"/>
                </a:lnTo>
                <a:lnTo>
                  <a:pt x="6260146" y="2107861"/>
                </a:lnTo>
                <a:lnTo>
                  <a:pt x="0" y="2107861"/>
                </a:lnTo>
                <a:lnTo>
                  <a:pt x="0" y="0"/>
                </a:lnTo>
                <a:close/>
              </a:path>
            </a:pathLst>
          </a:custGeom>
          <a:blipFill>
            <a:blip r:embed="rId9"/>
            <a:stretch>
              <a:fillRect t="-932" r="-41197" b="-932"/>
            </a:stretch>
          </a:blipFill>
        </p:spPr>
      </p:sp>
      <p:sp>
        <p:nvSpPr>
          <p:cNvPr id="14" name="TextBox 14"/>
          <p:cNvSpPr txBox="1"/>
          <p:nvPr/>
        </p:nvSpPr>
        <p:spPr>
          <a:xfrm>
            <a:off x="2858820" y="734408"/>
            <a:ext cx="1164714"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04</a:t>
            </a:r>
          </a:p>
        </p:txBody>
      </p:sp>
      <p:sp>
        <p:nvSpPr>
          <p:cNvPr id="15" name="TextBox 15"/>
          <p:cNvSpPr txBox="1"/>
          <p:nvPr/>
        </p:nvSpPr>
        <p:spPr>
          <a:xfrm>
            <a:off x="4736289" y="1232131"/>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In this phase, we get rid of stop words, normalizing to lowercase, handle missing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240000" y="-106088"/>
            <a:ext cx="2879264" cy="2395141"/>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68424" y="-106088"/>
            <a:ext cx="2670101" cy="2581970"/>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5" name="Freeform 5"/>
          <p:cNvSpPr/>
          <p:nvPr/>
        </p:nvSpPr>
        <p:spPr>
          <a:xfrm rot="-1072226">
            <a:off x="640256" y="5715145"/>
            <a:ext cx="2377091" cy="4057386"/>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4"/>
            <a:stretch>
              <a:fillRect/>
            </a:stretch>
          </a:blipFill>
        </p:spPr>
      </p:sp>
      <p:sp>
        <p:nvSpPr>
          <p:cNvPr id="6" name="Freeform 6"/>
          <p:cNvSpPr/>
          <p:nvPr/>
        </p:nvSpPr>
        <p:spPr>
          <a:xfrm>
            <a:off x="2621466" y="88750"/>
            <a:ext cx="1637079" cy="1637079"/>
          </a:xfrm>
          <a:custGeom>
            <a:avLst/>
            <a:gdLst/>
            <a:ahLst/>
            <a:cxnLst/>
            <a:rect l="l" t="t" r="r" b="b"/>
            <a:pathLst>
              <a:path w="1637079" h="1637079">
                <a:moveTo>
                  <a:pt x="0" y="0"/>
                </a:moveTo>
                <a:lnTo>
                  <a:pt x="1637079" y="0"/>
                </a:lnTo>
                <a:lnTo>
                  <a:pt x="1637079" y="1637080"/>
                </a:lnTo>
                <a:lnTo>
                  <a:pt x="0" y="1637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4237400" y="870311"/>
            <a:ext cx="1702780" cy="0"/>
          </a:xfrm>
          <a:prstGeom prst="line">
            <a:avLst/>
          </a:prstGeom>
          <a:ln w="47625" cap="rnd">
            <a:solidFill>
              <a:srgbClr val="5CE5F8"/>
            </a:solidFill>
            <a:prstDash val="sysDot"/>
            <a:headEnd type="none" w="sm" len="sm"/>
            <a:tailEnd type="none" w="sm" len="sm"/>
          </a:ln>
        </p:spPr>
      </p:sp>
      <p:grpSp>
        <p:nvGrpSpPr>
          <p:cNvPr id="8" name="Group 8"/>
          <p:cNvGrpSpPr/>
          <p:nvPr/>
        </p:nvGrpSpPr>
        <p:grpSpPr>
          <a:xfrm>
            <a:off x="5940180" y="461393"/>
            <a:ext cx="3203820" cy="762966"/>
            <a:chOff x="0" y="0"/>
            <a:chExt cx="843804" cy="200946"/>
          </a:xfrm>
        </p:grpSpPr>
        <p:sp>
          <p:nvSpPr>
            <p:cNvPr id="9" name="Freeform 9"/>
            <p:cNvSpPr/>
            <p:nvPr/>
          </p:nvSpPr>
          <p:spPr>
            <a:xfrm>
              <a:off x="0" y="0"/>
              <a:ext cx="843804" cy="200946"/>
            </a:xfrm>
            <a:custGeom>
              <a:avLst/>
              <a:gdLst/>
              <a:ahLst/>
              <a:cxnLst/>
              <a:rect l="l" t="t" r="r" b="b"/>
              <a:pathLst>
                <a:path w="843804" h="200946">
                  <a:moveTo>
                    <a:pt x="0" y="0"/>
                  </a:moveTo>
                  <a:lnTo>
                    <a:pt x="843804" y="0"/>
                  </a:lnTo>
                  <a:lnTo>
                    <a:pt x="843804" y="200946"/>
                  </a:lnTo>
                  <a:lnTo>
                    <a:pt x="0" y="200946"/>
                  </a:lnTo>
                  <a:close/>
                </a:path>
              </a:pathLst>
            </a:custGeom>
            <a:solidFill>
              <a:srgbClr val="000000">
                <a:alpha val="0"/>
              </a:srgbClr>
            </a:solidFill>
            <a:ln w="19050" cap="sq">
              <a:solidFill>
                <a:srgbClr val="FFFFFF"/>
              </a:solidFill>
              <a:prstDash val="solid"/>
              <a:miter/>
            </a:ln>
          </p:spPr>
        </p:sp>
        <p:sp>
          <p:nvSpPr>
            <p:cNvPr id="10" name="TextBox 10"/>
            <p:cNvSpPr txBox="1"/>
            <p:nvPr/>
          </p:nvSpPr>
          <p:spPr>
            <a:xfrm>
              <a:off x="0" y="-104775"/>
              <a:ext cx="843804" cy="305721"/>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a:ea typeface="Poppins"/>
                  <a:cs typeface="Poppins"/>
                  <a:sym typeface="Poppins"/>
                </a:rPr>
                <a:t>Feature Extraction</a:t>
              </a:r>
            </a:p>
          </p:txBody>
        </p:sp>
      </p:grpSp>
      <p:sp>
        <p:nvSpPr>
          <p:cNvPr id="11" name="Freeform 11"/>
          <p:cNvSpPr/>
          <p:nvPr/>
        </p:nvSpPr>
        <p:spPr>
          <a:xfrm>
            <a:off x="3926745" y="2384386"/>
            <a:ext cx="8796896" cy="7654991"/>
          </a:xfrm>
          <a:custGeom>
            <a:avLst/>
            <a:gdLst/>
            <a:ahLst/>
            <a:cxnLst/>
            <a:rect l="l" t="t" r="r" b="b"/>
            <a:pathLst>
              <a:path w="8796896" h="7959595">
                <a:moveTo>
                  <a:pt x="0" y="0"/>
                </a:moveTo>
                <a:lnTo>
                  <a:pt x="8796896" y="0"/>
                </a:lnTo>
                <a:lnTo>
                  <a:pt x="8796896" y="7959595"/>
                </a:lnTo>
                <a:lnTo>
                  <a:pt x="0" y="7959595"/>
                </a:lnTo>
                <a:lnTo>
                  <a:pt x="0" y="0"/>
                </a:lnTo>
                <a:close/>
              </a:path>
            </a:pathLst>
          </a:custGeom>
          <a:blipFill>
            <a:blip r:embed="rId7"/>
            <a:stretch>
              <a:fillRect l="-317" r="-317" b="-5337"/>
            </a:stretch>
          </a:blipFill>
        </p:spPr>
      </p:sp>
      <p:sp>
        <p:nvSpPr>
          <p:cNvPr id="12" name="TextBox 12"/>
          <p:cNvSpPr txBox="1"/>
          <p:nvPr/>
        </p:nvSpPr>
        <p:spPr>
          <a:xfrm>
            <a:off x="2915869" y="643967"/>
            <a:ext cx="1088514" cy="828432"/>
          </a:xfrm>
          <a:prstGeom prst="rect">
            <a:avLst/>
          </a:prstGeom>
        </p:spPr>
        <p:txBody>
          <a:bodyPr wrap="square" lIns="0" tIns="0" rIns="0" bIns="0" rtlCol="0" anchor="t">
            <a:spAutoFit/>
          </a:bodyPr>
          <a:lstStyle/>
          <a:p>
            <a:pPr marL="0" lvl="0" indent="0" algn="ctr">
              <a:lnSpc>
                <a:spcPts val="5754"/>
              </a:lnSpc>
              <a:spcBef>
                <a:spcPct val="0"/>
              </a:spcBef>
            </a:pPr>
            <a:r>
              <a:rPr lang="en-US" sz="7992" dirty="0">
                <a:solidFill>
                  <a:srgbClr val="40B8F5"/>
                </a:solidFill>
                <a:latin typeface="Calibri" panose="020F0502020204030204" pitchFamily="34" charset="0"/>
                <a:ea typeface="Calibri" panose="020F0502020204030204" pitchFamily="34" charset="0"/>
                <a:cs typeface="Calibri" panose="020F0502020204030204" pitchFamily="34" charset="0"/>
                <a:sym typeface="Computer Says No"/>
              </a:rPr>
              <a:t>05</a:t>
            </a:r>
          </a:p>
        </p:txBody>
      </p:sp>
      <p:sp>
        <p:nvSpPr>
          <p:cNvPr id="13" name="TextBox 13"/>
          <p:cNvSpPr txBox="1"/>
          <p:nvPr/>
        </p:nvSpPr>
        <p:spPr>
          <a:xfrm>
            <a:off x="4552948" y="1218960"/>
            <a:ext cx="9917876" cy="916174"/>
          </a:xfrm>
          <a:prstGeom prst="rect">
            <a:avLst/>
          </a:prstGeom>
        </p:spPr>
        <p:txBody>
          <a:bodyPr lIns="0" tIns="0" rIns="0" bIns="0" rtlCol="0" anchor="t">
            <a:spAutoFit/>
          </a:bodyPr>
          <a:lstStyle/>
          <a:p>
            <a:pPr algn="just">
              <a:lnSpc>
                <a:spcPts val="3706"/>
              </a:lnSpc>
              <a:spcBef>
                <a:spcPct val="0"/>
              </a:spcBef>
            </a:pPr>
            <a:r>
              <a:rPr lang="en-US" sz="2288" dirty="0">
                <a:solidFill>
                  <a:srgbClr val="FFFFFF"/>
                </a:solidFill>
                <a:latin typeface="Poppins Light"/>
                <a:ea typeface="Poppins Light"/>
                <a:cs typeface="Poppins Light"/>
                <a:sym typeface="Poppins Light"/>
              </a:rPr>
              <a:t>Using BERT model, generated rich embeddings that captured the contextual meaning of tweets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Pages>13</Pages>
  <Words>542</Words>
  <Characters>0</Characters>
  <Application>Microsoft Office PowerPoint</Application>
  <DocSecurity>0</DocSecurity>
  <PresentationFormat>Custom</PresentationFormat>
  <Lines>0</Lines>
  <Paragraphs>55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Poppins Light</vt:lpstr>
      <vt:lpstr>Arial</vt:lpstr>
      <vt:lpstr>Calibri</vt:lpstr>
      <vt:lpstr>Computer Says No</vt:lpstr>
      <vt:lpstr>Poppins Medium</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Dhananjay Singh</cp:lastModifiedBy>
  <cp:revision>11</cp:revision>
  <dcterms:modified xsi:type="dcterms:W3CDTF">2024-08-11T12:21:13Z</dcterms:modified>
</cp:coreProperties>
</file>